
<file path=[Content_Types].xml><?xml version="1.0" encoding="utf-8"?>
<Types xmlns="http://schemas.openxmlformats.org/package/2006/content-types">
  <Default Extension="jpg" ContentType="image/jpeg"/>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E2C37-9E16-484A-80B7-FD63842143EC}" v="14" dt="2025-10-05T14:41:33.717"/>
    <p1510:client id="{91EB1F53-A327-F0A4-5823-C42E3B9EA787}" v="32" dt="2025-10-05T13:26:38.514"/>
    <p1510:client id="{AA0154EF-39C8-4F73-91F4-0214D7F78718}" v="652" dt="2025-10-05T04:26:59.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733" autoAdjust="0"/>
  </p:normalViewPr>
  <p:slideViewPr>
    <p:cSldViewPr snapToGrid="0">
      <p:cViewPr varScale="1">
        <p:scale>
          <a:sx n="87" d="100"/>
          <a:sy n="87" d="100"/>
        </p:scale>
        <p:origin x="77" y="19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B4795-DDE6-484C-84A4-9914292C3C16}" type="datetimeFigureOut">
              <a:rPr lang="en-US" smtClean="0"/>
              <a:t>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AB4AB-00F8-4FE4-874C-CAF439DEF985}" type="slidenum">
              <a:rPr lang="en-US" smtClean="0"/>
              <a:t>‹#›</a:t>
            </a:fld>
            <a:endParaRPr lang="en-US"/>
          </a:p>
        </p:txBody>
      </p:sp>
    </p:spTree>
    <p:extLst>
      <p:ext uri="{BB962C8B-B14F-4D97-AF65-F5344CB8AC3E}">
        <p14:creationId xmlns:p14="http://schemas.microsoft.com/office/powerpoint/2010/main" val="102948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Infinite Dungeon Survival is a top-down 2D shooter where players control a contestant in “The Trials” – an arena competition that pits the down-trodden against waves of futuristic enemy combatants. The gameplay centers on surviving waves of drones, robots, and bio-engineered creatures that spawn from all four directions.</a:t>
            </a:r>
          </a:p>
          <a:p>
            <a:endParaRPr lang="en-US" dirty="0"/>
          </a:p>
          <a:p>
            <a:r>
              <a:rPr lang="en-US" dirty="0"/>
              <a:t>Players use twin-stick controls with two main attacks: a standard gun and a limited-use --- area-of-effect --- ability. Each defeated enemy drops credits, with harder enemies giving more credits.</a:t>
            </a:r>
          </a:p>
          <a:p>
            <a:endParaRPr lang="en-US" dirty="0"/>
          </a:p>
          <a:p>
            <a:r>
              <a:rPr lang="en-US" dirty="0"/>
              <a:t>Between waves, a vendor appears offering three upgrade options: weapon damage, AoE damage, or maximum health. Players spend their credits based on what they need most for their playstyle.</a:t>
            </a:r>
          </a:p>
          <a:p>
            <a:endParaRPr lang="en-US" dirty="0"/>
          </a:p>
          <a:p>
            <a:r>
              <a:rPr lang="en-US" dirty="0"/>
              <a:t>The combat focuses on crowd control and spatial awareness, where the player is managing dozens of enemies coming from all sides while dodging projectiles and avoiding laser traps positioned throughout the arena. Success comes down to strategic positioning and resource management.</a:t>
            </a:r>
          </a:p>
        </p:txBody>
      </p:sp>
      <p:sp>
        <p:nvSpPr>
          <p:cNvPr id="4" name="Slide Number Placeholder 3"/>
          <p:cNvSpPr>
            <a:spLocks noGrp="1"/>
          </p:cNvSpPr>
          <p:nvPr>
            <p:ph type="sldNum" sz="quarter" idx="5"/>
          </p:nvPr>
        </p:nvSpPr>
        <p:spPr/>
        <p:txBody>
          <a:bodyPr/>
          <a:lstStyle/>
          <a:p>
            <a:fld id="{61DAB4AB-00F8-4FE4-874C-CAF439DEF985}" type="slidenum">
              <a:rPr lang="en-US" smtClean="0"/>
              <a:t>5</a:t>
            </a:fld>
            <a:endParaRPr lang="en-US"/>
          </a:p>
        </p:txBody>
      </p:sp>
    </p:spTree>
    <p:extLst>
      <p:ext uri="{BB962C8B-B14F-4D97-AF65-F5344CB8AC3E}">
        <p14:creationId xmlns:p14="http://schemas.microsoft.com/office/powerpoint/2010/main" val="111186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 is set in 2099, where society has collapsed under corporate control. Resources are scarce and controlled by the elite, leaving those at the bottom rung of society to fight for survival.</a:t>
            </a:r>
          </a:p>
          <a:p>
            <a:endParaRPr lang="en-US" dirty="0"/>
          </a:p>
          <a:p>
            <a:r>
              <a:rPr lang="en-US" dirty="0"/>
              <a:t>The player is a contestant who volunteered for The Trials, seeking freedom and citizenship. The Trials serve two functions: they're entertainment for the masses and propaganda that reinforces the ruling party's power.</a:t>
            </a:r>
          </a:p>
          <a:p>
            <a:endParaRPr lang="en-US" dirty="0"/>
          </a:p>
          <a:p>
            <a:r>
              <a:rPr lang="en-US" dirty="0"/>
              <a:t>The core theme is survival against overwhelming odds. There's no win condition - instead, players are measured by how long they last and how many waves they complete.</a:t>
            </a:r>
          </a:p>
          <a:p>
            <a:endParaRPr lang="en-US" dirty="0"/>
          </a:p>
          <a:p>
            <a:r>
              <a:rPr lang="en-US" dirty="0"/>
              <a:t>Between waves, a mysterious vendor offers upgrades. Their identity is unknown - possibly a rogue AI or someone within the system who's sympathetic to the plight of the contestants.</a:t>
            </a:r>
          </a:p>
          <a:p>
            <a:endParaRPr lang="en-US" dirty="0"/>
          </a:p>
          <a:p>
            <a:r>
              <a:rPr lang="en-US" dirty="0"/>
              <a:t>The player's only meaningful choice is how to spend credits between waves. This economic decision represents their one area of control in an otherwise predetermined system.</a:t>
            </a:r>
          </a:p>
        </p:txBody>
      </p:sp>
      <p:sp>
        <p:nvSpPr>
          <p:cNvPr id="4" name="Slide Number Placeholder 3"/>
          <p:cNvSpPr>
            <a:spLocks noGrp="1"/>
          </p:cNvSpPr>
          <p:nvPr>
            <p:ph type="sldNum" sz="quarter" idx="5"/>
          </p:nvPr>
        </p:nvSpPr>
        <p:spPr/>
        <p:txBody>
          <a:bodyPr/>
          <a:lstStyle/>
          <a:p>
            <a:fld id="{61DAB4AB-00F8-4FE4-874C-CAF439DEF985}" type="slidenum">
              <a:rPr lang="en-US" smtClean="0"/>
              <a:t>6</a:t>
            </a:fld>
            <a:endParaRPr lang="en-US"/>
          </a:p>
        </p:txBody>
      </p:sp>
    </p:spTree>
    <p:extLst>
      <p:ext uri="{BB962C8B-B14F-4D97-AF65-F5344CB8AC3E}">
        <p14:creationId xmlns:p14="http://schemas.microsoft.com/office/powerpoint/2010/main" val="1842040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entire game takes place in a single sealed arena. Enemies spawn from all four directions - north, south, east, and west - which creates a confined space focused on crowd control and positioning.</a:t>
            </a:r>
          </a:p>
          <a:p>
            <a:endParaRPr lang="en-US"/>
          </a:p>
          <a:p>
            <a:r>
              <a:rPr lang="en-US"/>
              <a:t>The objective is straightforward: survive each timed wave by eliminating all enemies. Success is measured by survival time and total waves completed.</a:t>
            </a:r>
          </a:p>
          <a:p>
            <a:endParaRPr lang="en-US"/>
          </a:p>
          <a:p>
            <a:r>
              <a:rPr lang="en-US"/>
              <a:t>The gameplay loop is consistent. Players use twin-stick controls to move and shoot while avoiding enemies and projectiles.</a:t>
            </a:r>
          </a:p>
          <a:p>
            <a:endParaRPr lang="en-US"/>
          </a:p>
          <a:p>
            <a:r>
              <a:rPr lang="en-US"/>
              <a:t>After clearing a wave, the mysterious vendor appears for upgrades. Then the next wave begins with increased difficulty.</a:t>
            </a:r>
          </a:p>
          <a:p>
            <a:endParaRPr lang="en-US"/>
          </a:p>
          <a:p>
            <a:r>
              <a:rPr lang="en-US"/>
              <a:t>The arena itself adds hazards through laser traps that limit movement space. If players survive the wave timer, they progress to the next round.</a:t>
            </a:r>
          </a:p>
          <a:p>
            <a:endParaRPr lang="en-US"/>
          </a:p>
          <a:p>
            <a:r>
              <a:rPr lang="en-US"/>
              <a:t>The visual design reinforces the setting – a crumbling infrastructure adorned by flickering neon lights and rusted metal panels that reflects the world's collapse. Cameras are mounted throughout the arena, emphasizing that players are both competitors and entertainment for an audience.</a:t>
            </a:r>
          </a:p>
          <a:p>
            <a:endParaRPr lang="en-US"/>
          </a:p>
        </p:txBody>
      </p:sp>
      <p:sp>
        <p:nvSpPr>
          <p:cNvPr id="4" name="Slide Number Placeholder 3"/>
          <p:cNvSpPr>
            <a:spLocks noGrp="1"/>
          </p:cNvSpPr>
          <p:nvPr>
            <p:ph type="sldNum" sz="quarter" idx="5"/>
          </p:nvPr>
        </p:nvSpPr>
        <p:spPr/>
        <p:txBody>
          <a:bodyPr/>
          <a:lstStyle/>
          <a:p>
            <a:fld id="{61DAB4AB-00F8-4FE4-874C-CAF439DEF985}" type="slidenum">
              <a:rPr lang="en-US" smtClean="0"/>
              <a:t>7</a:t>
            </a:fld>
            <a:endParaRPr lang="en-US"/>
          </a:p>
        </p:txBody>
      </p:sp>
    </p:spTree>
    <p:extLst>
      <p:ext uri="{BB962C8B-B14F-4D97-AF65-F5344CB8AC3E}">
        <p14:creationId xmlns:p14="http://schemas.microsoft.com/office/powerpoint/2010/main" val="160143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Infinite Dungeon Survival</a:t>
            </a:r>
          </a:p>
        </p:txBody>
      </p:sp>
      <p:sp>
        <p:nvSpPr>
          <p:cNvPr id="3" name="Subtitle 2"/>
          <p:cNvSpPr>
            <a:spLocks noGrp="1"/>
          </p:cNvSpPr>
          <p:nvPr>
            <p:ph type="subTitle" idx="1"/>
          </p:nvPr>
        </p:nvSpPr>
        <p:spPr/>
        <p:txBody>
          <a:bodyPr vert="horz" lIns="91440" tIns="45720" rIns="91440" bIns="45720" rtlCol="0" anchor="t">
            <a:normAutofit/>
          </a:bodyPr>
          <a:lstStyle/>
          <a:p>
            <a:r>
              <a:rPr lang="en-US"/>
              <a:t>Hunter Blake, Elliotte Wideman, Chancelor Brown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7A296-1971-440B-0724-B96AC290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AAE4F-9B53-C98E-B4FE-E3633300C273}"/>
              </a:ext>
            </a:extLst>
          </p:cNvPr>
          <p:cNvSpPr>
            <a:spLocks noGrp="1"/>
          </p:cNvSpPr>
          <p:nvPr>
            <p:ph type="title"/>
          </p:nvPr>
        </p:nvSpPr>
        <p:spPr/>
        <p:txBody>
          <a:bodyPr/>
          <a:lstStyle/>
          <a:p>
            <a:r>
              <a:rPr lang="en-US">
                <a:ea typeface="+mj-lt"/>
                <a:cs typeface="+mj-lt"/>
              </a:rPr>
              <a:t>Risks &amp; Out-of-Scope</a:t>
            </a:r>
            <a:endParaRPr lang="en-US"/>
          </a:p>
        </p:txBody>
      </p:sp>
      <p:sp>
        <p:nvSpPr>
          <p:cNvPr id="3" name="Content Placeholder 2">
            <a:extLst>
              <a:ext uri="{FF2B5EF4-FFF2-40B4-BE49-F238E27FC236}">
                <a16:creationId xmlns:a16="http://schemas.microsoft.com/office/drawing/2014/main" id="{4873E49E-0AC0-6969-70CD-EEE220AA8AF5}"/>
              </a:ext>
            </a:extLst>
          </p:cNvPr>
          <p:cNvSpPr>
            <a:spLocks noGrp="1"/>
          </p:cNvSpPr>
          <p:nvPr>
            <p:ph sz="half" idx="1"/>
          </p:nvPr>
        </p:nvSpPr>
        <p:spPr/>
        <p:txBody>
          <a:bodyPr vert="horz" lIns="91440" tIns="45720" rIns="91440" bIns="45720" rtlCol="0" anchor="t">
            <a:normAutofit/>
          </a:bodyPr>
          <a:lstStyle/>
          <a:p>
            <a:r>
              <a:rPr lang="en-US"/>
              <a:t>Risks &amp; Constraints:</a:t>
            </a:r>
          </a:p>
          <a:p>
            <a:pPr lvl="1">
              <a:buFont typeface="Courier New" panose="020B0604020202020204" pitchFamily="34" charset="0"/>
              <a:buChar char="o"/>
            </a:pPr>
            <a:r>
              <a:rPr lang="en-US" sz="1800"/>
              <a:t>Tight timeline and limited team size</a:t>
            </a:r>
          </a:p>
          <a:p>
            <a:pPr lvl="1">
              <a:buFont typeface="Courier New" panose="020B0604020202020204" pitchFamily="34" charset="0"/>
              <a:buChar char="o"/>
            </a:pPr>
            <a:r>
              <a:rPr lang="en-US" sz="1800"/>
              <a:t>Balancing difficulty curve</a:t>
            </a:r>
          </a:p>
          <a:p>
            <a:pPr lvl="1">
              <a:buFont typeface="Courier New" panose="020B0604020202020204" pitchFamily="34" charset="0"/>
              <a:buChar char="o"/>
            </a:pPr>
            <a:r>
              <a:rPr lang="en-US" sz="1800"/>
              <a:t>Hardware or testing issues</a:t>
            </a:r>
          </a:p>
          <a:p>
            <a:r>
              <a:rPr lang="en-US" sz="2200"/>
              <a:t>Out-of-Scope:</a:t>
            </a:r>
          </a:p>
          <a:p>
            <a:pPr lvl="1">
              <a:buFont typeface="Courier New" panose="020B0604020202020204" pitchFamily="34" charset="0"/>
              <a:buChar char="o"/>
            </a:pPr>
            <a:r>
              <a:rPr lang="en-US" sz="1800">
                <a:ea typeface="+mn-lt"/>
                <a:cs typeface="+mn-lt"/>
              </a:rPr>
              <a:t>Multiplayer functionality</a:t>
            </a:r>
            <a:endParaRPr lang="en-US" sz="1800"/>
          </a:p>
          <a:p>
            <a:pPr lvl="1">
              <a:buFont typeface="Courier New" panose="020B0604020202020204" pitchFamily="34" charset="0"/>
              <a:buChar char="o"/>
            </a:pPr>
            <a:r>
              <a:rPr lang="en-US" sz="1800">
                <a:ea typeface="+mn-lt"/>
                <a:cs typeface="+mn-lt"/>
              </a:rPr>
              <a:t>Procedural map generation</a:t>
            </a:r>
            <a:endParaRPr lang="en-US" sz="1800"/>
          </a:p>
          <a:p>
            <a:pPr lvl="1">
              <a:buFont typeface="Courier New" panose="020B0604020202020204" pitchFamily="34" charset="0"/>
              <a:buChar char="o"/>
            </a:pPr>
            <a:r>
              <a:rPr lang="en-US" sz="1800">
                <a:ea typeface="+mn-lt"/>
                <a:cs typeface="+mn-lt"/>
              </a:rPr>
              <a:t>Branching storylines</a:t>
            </a:r>
            <a:endParaRPr lang="en-US" sz="1800"/>
          </a:p>
          <a:p>
            <a:pPr lvl="1">
              <a:buFont typeface="Courier New" panose="020B0604020202020204" pitchFamily="34" charset="0"/>
              <a:buChar char="o"/>
            </a:pPr>
            <a:r>
              <a:rPr lang="en-US" sz="1800"/>
              <a:t>Add VR/AR compatibility </a:t>
            </a:r>
          </a:p>
          <a:p>
            <a:pPr lvl="2">
              <a:buFont typeface="Wingdings" panose="020B0604020202020204" pitchFamily="34" charset="0"/>
              <a:buChar char="§"/>
            </a:pPr>
            <a:endParaRPr lang="en-US" sz="1800"/>
          </a:p>
          <a:p>
            <a:pPr marL="914400" lvl="2" indent="0">
              <a:buNone/>
            </a:pPr>
            <a:endParaRPr lang="en-US" sz="1800"/>
          </a:p>
        </p:txBody>
      </p:sp>
      <p:pic>
        <p:nvPicPr>
          <p:cNvPr id="9" name="Picture 8" descr="A diagram of a video game controller&#10;&#10;AI-generated content may be incorrect.">
            <a:extLst>
              <a:ext uri="{FF2B5EF4-FFF2-40B4-BE49-F238E27FC236}">
                <a16:creationId xmlns:a16="http://schemas.microsoft.com/office/drawing/2014/main" id="{CED60205-974B-8D27-7491-25866C256C37}"/>
              </a:ext>
            </a:extLst>
          </p:cNvPr>
          <p:cNvPicPr>
            <a:picLocks noChangeAspect="1"/>
          </p:cNvPicPr>
          <p:nvPr/>
        </p:nvPicPr>
        <p:blipFill>
          <a:blip r:embed="rId4"/>
          <a:stretch>
            <a:fillRect/>
          </a:stretch>
        </p:blipFill>
        <p:spPr>
          <a:xfrm>
            <a:off x="6418263" y="1535113"/>
            <a:ext cx="4403725" cy="4967816"/>
          </a:xfrm>
          <a:prstGeom prst="rect">
            <a:avLst/>
          </a:prstGeom>
        </p:spPr>
      </p:pic>
      <p:sp>
        <p:nvSpPr>
          <p:cNvPr id="10" name="TextBox 9">
            <a:extLst>
              <a:ext uri="{FF2B5EF4-FFF2-40B4-BE49-F238E27FC236}">
                <a16:creationId xmlns:a16="http://schemas.microsoft.com/office/drawing/2014/main" id="{755557F1-728D-A081-818F-6F05D785E3B6}"/>
              </a:ext>
            </a:extLst>
          </p:cNvPr>
          <p:cNvSpPr txBox="1"/>
          <p:nvPr/>
        </p:nvSpPr>
        <p:spPr>
          <a:xfrm>
            <a:off x="264583" y="6000750"/>
            <a:ext cx="83576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Reference: image </a:t>
            </a:r>
            <a:r>
              <a:rPr lang="en-US" sz="1200" err="1">
                <a:ea typeface="+mn-lt"/>
                <a:cs typeface="+mn-lt"/>
              </a:rPr>
              <a:t>thumbsticks</a:t>
            </a:r>
            <a:r>
              <a:rPr lang="en-US" sz="1200">
                <a:ea typeface="+mn-lt"/>
                <a:cs typeface="+mn-lt"/>
              </a:rPr>
              <a:t>:</a:t>
            </a:r>
          </a:p>
          <a:p>
            <a:r>
              <a:rPr lang="en-US" sz="1200">
                <a:ea typeface="+mn-lt"/>
                <a:cs typeface="+mn-lt"/>
              </a:rPr>
              <a:t>https://www.gamearter.com/blog/xr-input-manager-controllers</a:t>
            </a:r>
            <a:endParaRPr lang="en-US" sz="1200"/>
          </a:p>
        </p:txBody>
      </p:sp>
      <p:pic>
        <p:nvPicPr>
          <p:cNvPr id="4" name="slide 8b">
            <a:hlinkClick r:id="" action="ppaction://media"/>
            <a:extLst>
              <a:ext uri="{FF2B5EF4-FFF2-40B4-BE49-F238E27FC236}">
                <a16:creationId xmlns:a16="http://schemas.microsoft.com/office/drawing/2014/main" id="{442DB0F6-55C8-A102-45FA-260BEB0594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30875" y="3063875"/>
            <a:ext cx="730250" cy="730250"/>
          </a:xfrm>
          <a:prstGeom prst="rect">
            <a:avLst/>
          </a:prstGeom>
        </p:spPr>
      </p:pic>
    </p:spTree>
    <p:extLst>
      <p:ext uri="{BB962C8B-B14F-4D97-AF65-F5344CB8AC3E}">
        <p14:creationId xmlns:p14="http://schemas.microsoft.com/office/powerpoint/2010/main" val="288425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5878F-FDF2-828D-7370-7B3728E01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84F06-33FC-6E19-49E9-8C7CE090C615}"/>
              </a:ext>
            </a:extLst>
          </p:cNvPr>
          <p:cNvSpPr>
            <a:spLocks noGrp="1"/>
          </p:cNvSpPr>
          <p:nvPr>
            <p:ph type="title"/>
          </p:nvPr>
        </p:nvSpPr>
        <p:spPr/>
        <p:txBody>
          <a:bodyPr/>
          <a:lstStyle/>
          <a:p>
            <a:r>
              <a:rPr lang="en-US">
                <a:ea typeface="+mj-lt"/>
                <a:cs typeface="+mj-lt"/>
              </a:rPr>
              <a:t>9. Schedules</a:t>
            </a:r>
            <a:endParaRPr lang="en-US"/>
          </a:p>
        </p:txBody>
      </p:sp>
      <p:sp>
        <p:nvSpPr>
          <p:cNvPr id="3" name="Content Placeholder 2">
            <a:extLst>
              <a:ext uri="{FF2B5EF4-FFF2-40B4-BE49-F238E27FC236}">
                <a16:creationId xmlns:a16="http://schemas.microsoft.com/office/drawing/2014/main" id="{40C94748-DD15-5FFB-38A2-DEDF0B9ED4F4}"/>
              </a:ext>
            </a:extLst>
          </p:cNvPr>
          <p:cNvSpPr>
            <a:spLocks noGrp="1"/>
          </p:cNvSpPr>
          <p:nvPr>
            <p:ph idx="1"/>
          </p:nvPr>
        </p:nvSpPr>
        <p:spPr/>
        <p:txBody>
          <a:bodyPr vert="horz" lIns="91440" tIns="45720" rIns="91440" bIns="45720" rtlCol="0" anchor="t">
            <a:normAutofit/>
          </a:bodyPr>
          <a:lstStyle/>
          <a:p>
            <a:pPr>
              <a:buFont typeface="Courier New" panose="020B0604020202020204" pitchFamily="34" charset="0"/>
              <a:buChar char="o"/>
            </a:pPr>
            <a:r>
              <a:rPr lang="en-US"/>
              <a:t>Summary:</a:t>
            </a:r>
          </a:p>
          <a:p>
            <a:pPr marL="800100" indent="-342900">
              <a:spcBef>
                <a:spcPts val="500"/>
              </a:spcBef>
              <a:buFont typeface="Courier New" panose="020B0604020202020204" pitchFamily="34" charset="0"/>
              <a:buChar char="o"/>
            </a:pPr>
            <a:r>
              <a:rPr lang="en-US" sz="2400">
                <a:ea typeface="+mn-lt"/>
                <a:cs typeface="+mn-lt"/>
              </a:rPr>
              <a:t>Pre-Production (Sep 20 – Oct 5): Concept + Setup</a:t>
            </a:r>
          </a:p>
          <a:p>
            <a:pPr lvl="1">
              <a:buFont typeface="Courier New" panose="020B0604020202020204" pitchFamily="34" charset="0"/>
              <a:buChar char="o"/>
            </a:pPr>
            <a:r>
              <a:rPr lang="en-US">
                <a:ea typeface="+mn-lt"/>
                <a:cs typeface="+mn-lt"/>
              </a:rPr>
              <a:t>  Sprint 1 (Oct 19 – 28): Core Mechanics</a:t>
            </a:r>
          </a:p>
          <a:p>
            <a:pPr lvl="1">
              <a:buFont typeface="Courier New" panose="020B0604020202020204" pitchFamily="34" charset="0"/>
              <a:buChar char="o"/>
            </a:pPr>
            <a:r>
              <a:rPr lang="en-US">
                <a:ea typeface="+mn-lt"/>
                <a:cs typeface="+mn-lt"/>
              </a:rPr>
              <a:t>  Sprint 2 (Nov 9 – 18): Systems + UI Integration</a:t>
            </a:r>
          </a:p>
          <a:p>
            <a:pPr lvl="1">
              <a:buFont typeface="Courier New" panose="020B0604020202020204" pitchFamily="34" charset="0"/>
              <a:buChar char="o"/>
            </a:pPr>
            <a:r>
              <a:rPr lang="en-US">
                <a:ea typeface="+mn-lt"/>
                <a:cs typeface="+mn-lt"/>
              </a:rPr>
              <a:t>  Deliverables (Nov 14 – 17): Poster Draft / C-Day Submission</a:t>
            </a:r>
          </a:p>
          <a:p>
            <a:pPr lvl="1">
              <a:buFont typeface="Courier New" panose="020B0604020202020204" pitchFamily="34" charset="0"/>
              <a:buChar char="o"/>
            </a:pPr>
            <a:r>
              <a:rPr lang="en-US">
                <a:ea typeface="+mn-lt"/>
                <a:cs typeface="+mn-lt"/>
              </a:rPr>
              <a:t>  Final Build (Nov 23): Polish and Release</a:t>
            </a:r>
          </a:p>
          <a:p>
            <a:pPr lvl="1">
              <a:buFont typeface="Courier New" panose="020B0604020202020204" pitchFamily="34" charset="0"/>
              <a:buChar char="o"/>
            </a:pPr>
            <a:endParaRPr lang="en-US" sz="2800"/>
          </a:p>
          <a:p>
            <a:pPr lvl="1">
              <a:buFont typeface="Courier New" panose="020B0604020202020204" pitchFamily="34" charset="0"/>
              <a:buChar char="o"/>
            </a:pPr>
            <a:endParaRPr lang="en-US"/>
          </a:p>
        </p:txBody>
      </p:sp>
      <p:pic>
        <p:nvPicPr>
          <p:cNvPr id="4" name="slide 9">
            <a:hlinkClick r:id="" action="ppaction://media"/>
            <a:extLst>
              <a:ext uri="{FF2B5EF4-FFF2-40B4-BE49-F238E27FC236}">
                <a16:creationId xmlns:a16="http://schemas.microsoft.com/office/drawing/2014/main" id="{69837EAC-DE1A-58BB-C634-B6B8BC4684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30875" y="3063875"/>
            <a:ext cx="730250" cy="730250"/>
          </a:xfrm>
          <a:prstGeom prst="rect">
            <a:avLst/>
          </a:prstGeom>
        </p:spPr>
      </p:pic>
    </p:spTree>
    <p:extLst>
      <p:ext uri="{BB962C8B-B14F-4D97-AF65-F5344CB8AC3E}">
        <p14:creationId xmlns:p14="http://schemas.microsoft.com/office/powerpoint/2010/main" val="11804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39D4-70C1-1728-06E9-C390132E7E75}"/>
              </a:ext>
            </a:extLst>
          </p:cNvPr>
          <p:cNvSpPr>
            <a:spLocks noGrp="1"/>
          </p:cNvSpPr>
          <p:nvPr>
            <p:ph type="title"/>
          </p:nvPr>
        </p:nvSpPr>
        <p:spPr>
          <a:xfrm>
            <a:off x="838200" y="365125"/>
            <a:ext cx="9499600" cy="362480"/>
          </a:xfrm>
        </p:spPr>
        <p:txBody>
          <a:bodyPr>
            <a:normAutofit fontScale="90000"/>
          </a:bodyPr>
          <a:lstStyle/>
          <a:p>
            <a:r>
              <a:rPr lang="en-US"/>
              <a:t>Gnatt Chart</a:t>
            </a:r>
          </a:p>
        </p:txBody>
      </p:sp>
      <p:pic>
        <p:nvPicPr>
          <p:cNvPr id="4" name="Content Placeholder 3" descr="A screenshot of a computer screen&#10;&#10;AI-generated content may be incorrect.">
            <a:extLst>
              <a:ext uri="{FF2B5EF4-FFF2-40B4-BE49-F238E27FC236}">
                <a16:creationId xmlns:a16="http://schemas.microsoft.com/office/drawing/2014/main" id="{A178D92E-286B-A349-6D90-70677E07A59D}"/>
              </a:ext>
            </a:extLst>
          </p:cNvPr>
          <p:cNvPicPr>
            <a:picLocks noGrp="1" noChangeAspect="1"/>
          </p:cNvPicPr>
          <p:nvPr>
            <p:ph idx="1"/>
          </p:nvPr>
        </p:nvPicPr>
        <p:blipFill>
          <a:blip r:embed="rId2"/>
          <a:stretch>
            <a:fillRect/>
          </a:stretch>
        </p:blipFill>
        <p:spPr>
          <a:xfrm>
            <a:off x="211668" y="960634"/>
            <a:ext cx="11733303" cy="5339198"/>
          </a:xfrm>
          <a:prstGeom prst="rect">
            <a:avLst/>
          </a:prstGeom>
        </p:spPr>
      </p:pic>
    </p:spTree>
    <p:extLst>
      <p:ext uri="{BB962C8B-B14F-4D97-AF65-F5344CB8AC3E}">
        <p14:creationId xmlns:p14="http://schemas.microsoft.com/office/powerpoint/2010/main" val="332796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7B0A-593D-94E1-3954-60564D9742B3}"/>
              </a:ext>
            </a:extLst>
          </p:cNvPr>
          <p:cNvSpPr>
            <a:spLocks noGrp="1"/>
          </p:cNvSpPr>
          <p:nvPr>
            <p:ph type="title"/>
          </p:nvPr>
        </p:nvSpPr>
        <p:spPr/>
        <p:txBody>
          <a:bodyPr/>
          <a:lstStyle/>
          <a:p>
            <a:r>
              <a:rPr lang="en-US">
                <a:ea typeface="+mj-lt"/>
                <a:cs typeface="+mj-lt"/>
              </a:rPr>
              <a:t>1. Project Info</a:t>
            </a:r>
            <a:endParaRPr lang="en-US"/>
          </a:p>
        </p:txBody>
      </p:sp>
      <p:sp>
        <p:nvSpPr>
          <p:cNvPr id="3" name="Content Placeholder 2">
            <a:extLst>
              <a:ext uri="{FF2B5EF4-FFF2-40B4-BE49-F238E27FC236}">
                <a16:creationId xmlns:a16="http://schemas.microsoft.com/office/drawing/2014/main" id="{85519734-4744-16FD-13AD-9E51545058F8}"/>
              </a:ext>
            </a:extLst>
          </p:cNvPr>
          <p:cNvSpPr>
            <a:spLocks noGrp="1"/>
          </p:cNvSpPr>
          <p:nvPr>
            <p:ph idx="1"/>
          </p:nvPr>
        </p:nvSpPr>
        <p:spPr/>
        <p:txBody>
          <a:bodyPr/>
          <a:lstStyle/>
          <a:p>
            <a:r>
              <a:rPr lang="en-US" dirty="0"/>
              <a:t>The current title of the game is </a:t>
            </a:r>
            <a:r>
              <a:rPr lang="en-US" b="1" dirty="0"/>
              <a:t>Infinite Dungeon Survival.</a:t>
            </a:r>
          </a:p>
          <a:p>
            <a:r>
              <a:rPr lang="en-US" dirty="0"/>
              <a:t>The team members are </a:t>
            </a:r>
            <a:r>
              <a:rPr lang="en-US" dirty="0" err="1"/>
              <a:t>Elliote</a:t>
            </a:r>
            <a:r>
              <a:rPr lang="en-US" dirty="0"/>
              <a:t> Wideman, Hunter Blake, and Chancelor Brown.</a:t>
            </a:r>
          </a:p>
          <a:p>
            <a:r>
              <a:rPr lang="en-US" dirty="0"/>
              <a:t>The current platform for our game would be PC/Home computers, and web browsers. </a:t>
            </a:r>
          </a:p>
          <a:p>
            <a:r>
              <a:rPr lang="en-US" dirty="0"/>
              <a:t>We currently don’t have any plans to monetize this game at all. </a:t>
            </a:r>
          </a:p>
          <a:p>
            <a:endParaRPr lang="en-US" dirty="0"/>
          </a:p>
        </p:txBody>
      </p:sp>
      <p:pic>
        <p:nvPicPr>
          <p:cNvPr id="4" name="Recorded Sound CB">
            <a:hlinkClick r:id="" action="ppaction://media"/>
            <a:extLst>
              <a:ext uri="{FF2B5EF4-FFF2-40B4-BE49-F238E27FC236}">
                <a16:creationId xmlns:a16="http://schemas.microsoft.com/office/drawing/2014/main" id="{76F44CFD-A19C-E939-7B95-D26201DF2C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59475" y="3292475"/>
            <a:ext cx="271463" cy="271463"/>
          </a:xfrm>
          <a:prstGeom prst="rect">
            <a:avLst/>
          </a:prstGeom>
        </p:spPr>
      </p:pic>
    </p:spTree>
    <p:extLst>
      <p:ext uri="{BB962C8B-B14F-4D97-AF65-F5344CB8AC3E}">
        <p14:creationId xmlns:p14="http://schemas.microsoft.com/office/powerpoint/2010/main" val="3806849870"/>
      </p:ext>
    </p:extLst>
  </p:cSld>
  <p:clrMapOvr>
    <a:masterClrMapping/>
  </p:clrMapOvr>
  <mc:AlternateContent xmlns:mc="http://schemas.openxmlformats.org/markup-compatibility/2006">
    <mc:Choice xmlns:p14="http://schemas.microsoft.com/office/powerpoint/2010/main" Requires="p14">
      <p:transition spd="slow" p14:dur="2000" advTm="27671"/>
    </mc:Choice>
    <mc:Fallback>
      <p:transition spd="slow" advTm="27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video game screen with a person in a green suit&#10;&#10;AI-generated content may be incorrect.">
            <a:extLst>
              <a:ext uri="{FF2B5EF4-FFF2-40B4-BE49-F238E27FC236}">
                <a16:creationId xmlns:a16="http://schemas.microsoft.com/office/drawing/2014/main" id="{AA4102C5-881B-9006-C5B7-20C657CD83DC}"/>
              </a:ext>
            </a:extLst>
          </p:cNvPr>
          <p:cNvPicPr>
            <a:picLocks noChangeAspect="1"/>
          </p:cNvPicPr>
          <p:nvPr/>
        </p:nvPicPr>
        <p:blipFill>
          <a:blip r:embed="rId4">
            <a:extLst>
              <a:ext uri="{28A0092B-C50C-407E-A947-70E740481C1C}">
                <a14:useLocalDpi xmlns:a14="http://schemas.microsoft.com/office/drawing/2010/main" val="0"/>
              </a:ext>
            </a:extLst>
          </a:blip>
          <a:srcRect r="-2" b="31026"/>
          <a:stretch>
            <a:fillRect/>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video game screen with a pixelated area&#10;&#10;AI-generated content may be incorrect.">
            <a:extLst>
              <a:ext uri="{FF2B5EF4-FFF2-40B4-BE49-F238E27FC236}">
                <a16:creationId xmlns:a16="http://schemas.microsoft.com/office/drawing/2014/main" id="{FF68F608-DFFB-0578-C7E9-38F7301319AD}"/>
              </a:ext>
            </a:extLst>
          </p:cNvPr>
          <p:cNvPicPr>
            <a:picLocks noChangeAspect="1"/>
          </p:cNvPicPr>
          <p:nvPr/>
        </p:nvPicPr>
        <p:blipFill>
          <a:blip r:embed="rId5">
            <a:extLst>
              <a:ext uri="{28A0092B-C50C-407E-A947-70E740481C1C}">
                <a14:useLocalDpi xmlns:a14="http://schemas.microsoft.com/office/drawing/2010/main" val="0"/>
              </a:ext>
            </a:extLst>
          </a:blip>
          <a:srcRect t="17169" r="-2" b="1344"/>
          <a:stretch>
            <a:fillRect/>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4" name="Freeform: Shape 13">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B34A566-96B3-5C9C-EE3A-2E1B290B011F}"/>
              </a:ext>
            </a:extLst>
          </p:cNvPr>
          <p:cNvSpPr>
            <a:spLocks noGrp="1"/>
          </p:cNvSpPr>
          <p:nvPr>
            <p:ph type="title"/>
          </p:nvPr>
        </p:nvSpPr>
        <p:spPr>
          <a:xfrm>
            <a:off x="448056" y="859536"/>
            <a:ext cx="4832802" cy="1243584"/>
          </a:xfrm>
        </p:spPr>
        <p:txBody>
          <a:bodyPr>
            <a:normAutofit/>
          </a:bodyPr>
          <a:lstStyle/>
          <a:p>
            <a:r>
              <a:rPr lang="en-US" sz="3400">
                <a:ea typeface="+mj-lt"/>
                <a:cs typeface="+mj-lt"/>
              </a:rPr>
              <a:t>2. Game Overview &amp; Vision</a:t>
            </a:r>
            <a:endParaRPr lang="en-US" sz="3400"/>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696813F-6443-4243-3030-83BB9BE263C8}"/>
              </a:ext>
            </a:extLst>
          </p:cNvPr>
          <p:cNvSpPr>
            <a:spLocks noGrp="1"/>
          </p:cNvSpPr>
          <p:nvPr>
            <p:ph idx="1"/>
          </p:nvPr>
        </p:nvSpPr>
        <p:spPr>
          <a:xfrm>
            <a:off x="448056" y="2512611"/>
            <a:ext cx="4832803" cy="3664351"/>
          </a:xfrm>
        </p:spPr>
        <p:txBody>
          <a:bodyPr>
            <a:normAutofit/>
          </a:bodyPr>
          <a:lstStyle/>
          <a:p>
            <a:r>
              <a:rPr lang="en-US" sz="1000" dirty="0"/>
              <a:t>The High Concept of the game is that it’s a top-down twin stick </a:t>
            </a:r>
            <a:r>
              <a:rPr lang="en-US" sz="1000" dirty="0" err="1"/>
              <a:t>rougelike</a:t>
            </a:r>
            <a:r>
              <a:rPr lang="en-US" sz="1000" dirty="0"/>
              <a:t> shooter game with infinite waves of enemies similar to Enter the </a:t>
            </a:r>
            <a:r>
              <a:rPr lang="en-US" sz="1000" dirty="0" err="1"/>
              <a:t>Gungeon</a:t>
            </a:r>
            <a:r>
              <a:rPr lang="en-US" sz="1000" dirty="0"/>
              <a:t> and Smash TV. </a:t>
            </a:r>
          </a:p>
          <a:p>
            <a:pPr fontAlgn="base"/>
            <a:r>
              <a:rPr lang="en-US" sz="1000" dirty="0"/>
              <a:t>The game, as mentioned before, will focus on the player against a progressively difficult series of waves of enemies, hazards, and obstacles with the only goal being to survive as long as possible. The only hook is that it would be a fun, arcade like experience of a game. </a:t>
            </a:r>
          </a:p>
          <a:p>
            <a:pPr fontAlgn="base"/>
            <a:r>
              <a:rPr lang="en-US" sz="1000" dirty="0"/>
              <a:t>After the game starts, the player will be met with multiple waves of futuristic enemies that will attack the player. Every so often, they will likely be able to purchase an item or two from the game’s shop. After ten minutes, the player likely would’ve been finished with at least 3 or 4 waves. </a:t>
            </a:r>
          </a:p>
          <a:p>
            <a:pPr fontAlgn="base"/>
            <a:r>
              <a:rPr lang="en-US" sz="1000" dirty="0"/>
              <a:t>The selling point is that it is an ambitious class project made by a group of people that enjoy video games and have demonstrated their interest and knowledge in game development by making this one. </a:t>
            </a:r>
          </a:p>
          <a:p>
            <a:pPr fontAlgn="base"/>
            <a:r>
              <a:rPr lang="en-US" sz="1000" dirty="0"/>
              <a:t>The current audience would be our teacher, classmates, and anyone in the future that may see this game as a part of our portfolios. </a:t>
            </a:r>
          </a:p>
          <a:p>
            <a:pPr fontAlgn="base"/>
            <a:r>
              <a:rPr lang="en-US" sz="1000" dirty="0"/>
              <a:t>The genre is an independent bullet hell or </a:t>
            </a:r>
            <a:r>
              <a:rPr lang="en-US" sz="1000" dirty="0" err="1"/>
              <a:t>rougelike</a:t>
            </a:r>
            <a:r>
              <a:rPr lang="en-US" sz="1000" dirty="0"/>
              <a:t>. This game takes inspiration from Smash TV and Enter the </a:t>
            </a:r>
            <a:r>
              <a:rPr lang="en-US" sz="1000" dirty="0" err="1"/>
              <a:t>Gungeon</a:t>
            </a:r>
            <a:r>
              <a:rPr lang="en-US" sz="1000" dirty="0"/>
              <a:t>. </a:t>
            </a:r>
          </a:p>
          <a:p>
            <a:pPr fontAlgn="base"/>
            <a:r>
              <a:rPr lang="en-US" sz="1000" dirty="0"/>
              <a:t>The tone is a bleak futuristic setting in a game arena. Excitement, tension, desperation, and resignation are the core feelings of the setting. It is planned to have a pixel art style for the game. </a:t>
            </a:r>
          </a:p>
          <a:p>
            <a:endParaRPr lang="en-US" sz="1000" dirty="0"/>
          </a:p>
        </p:txBody>
      </p:sp>
      <p:pic>
        <p:nvPicPr>
          <p:cNvPr id="11" name="Recorded Sound">
            <a:hlinkClick r:id="" action="ppaction://media"/>
            <a:extLst>
              <a:ext uri="{FF2B5EF4-FFF2-40B4-BE49-F238E27FC236}">
                <a16:creationId xmlns:a16="http://schemas.microsoft.com/office/drawing/2014/main" id="{CB8A6CE1-E2C4-68A5-8619-20AB4CC7D1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59475" y="3292475"/>
            <a:ext cx="271463" cy="271463"/>
          </a:xfrm>
          <a:prstGeom prst="rect">
            <a:avLst/>
          </a:prstGeom>
        </p:spPr>
      </p:pic>
    </p:spTree>
    <p:extLst>
      <p:ext uri="{BB962C8B-B14F-4D97-AF65-F5344CB8AC3E}">
        <p14:creationId xmlns:p14="http://schemas.microsoft.com/office/powerpoint/2010/main" val="3970614470"/>
      </p:ext>
    </p:extLst>
  </p:cSld>
  <p:clrMapOvr>
    <a:masterClrMapping/>
  </p:clrMapOvr>
  <mc:AlternateContent xmlns:mc="http://schemas.openxmlformats.org/markup-compatibility/2006">
    <mc:Choice xmlns:p14="http://schemas.microsoft.com/office/powerpoint/2010/main" Requires="p14">
      <p:transition spd="slow" p14:dur="2000" advTm="95489"/>
    </mc:Choice>
    <mc:Fallback>
      <p:transition spd="slow" advTm="95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48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76490-EEAF-EC7E-9D10-F52E74D75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470A-E94A-980E-E693-2F23BF576C47}"/>
              </a:ext>
            </a:extLst>
          </p:cNvPr>
          <p:cNvSpPr>
            <a:spLocks noGrp="1"/>
          </p:cNvSpPr>
          <p:nvPr>
            <p:ph type="title"/>
          </p:nvPr>
        </p:nvSpPr>
        <p:spPr/>
        <p:txBody>
          <a:bodyPr/>
          <a:lstStyle/>
          <a:p>
            <a:r>
              <a:rPr lang="en-US">
                <a:ea typeface="+mj-lt"/>
                <a:cs typeface="+mj-lt"/>
              </a:rPr>
              <a:t>3. Core Gameplay Design</a:t>
            </a:r>
            <a:endParaRPr lang="en-US"/>
          </a:p>
        </p:txBody>
      </p:sp>
      <p:sp>
        <p:nvSpPr>
          <p:cNvPr id="3" name="Content Placeholder 2">
            <a:extLst>
              <a:ext uri="{FF2B5EF4-FFF2-40B4-BE49-F238E27FC236}">
                <a16:creationId xmlns:a16="http://schemas.microsoft.com/office/drawing/2014/main" id="{5322658E-9C2A-AC3A-5945-6A815D5C69BF}"/>
              </a:ext>
            </a:extLst>
          </p:cNvPr>
          <p:cNvSpPr>
            <a:spLocks noGrp="1"/>
          </p:cNvSpPr>
          <p:nvPr>
            <p:ph idx="1"/>
          </p:nvPr>
        </p:nvSpPr>
        <p:spPr/>
        <p:txBody>
          <a:bodyPr>
            <a:normAutofit fontScale="70000" lnSpcReduction="20000"/>
          </a:bodyPr>
          <a:lstStyle/>
          <a:p>
            <a:pPr fontAlgn="base"/>
            <a:r>
              <a:rPr lang="en-US" dirty="0"/>
              <a:t>The Core Gameplay Loop is the player attacks the enemies and avoids their attacks and obstacles. When all enemies are defeated, the next waves follows up with a more difficult, randomized set of enemies and traps. Aside from progressing to the next wave, the player could occasionally be able to purchase items from the shop. </a:t>
            </a:r>
          </a:p>
          <a:p>
            <a:pPr fontAlgn="base"/>
            <a:r>
              <a:rPr lang="en-US" dirty="0"/>
              <a:t>The only player progression there comes from the items they could purchase. The only other thing that grows over time is the challenge of each wave. </a:t>
            </a:r>
          </a:p>
          <a:p>
            <a:pPr fontAlgn="base"/>
            <a:r>
              <a:rPr lang="en-US" dirty="0"/>
              <a:t>The idea is for the player to use a controller with the left control stick being used to move the character and the right control stick to aim and shoot hence the genre, twin stick shooter. An alternative playstyle would be the keyboard and mouse for the respective controls. </a:t>
            </a:r>
          </a:p>
          <a:p>
            <a:pPr fontAlgn="base"/>
            <a:r>
              <a:rPr lang="en-US" dirty="0"/>
              <a:t>The baseline difficulty of the game is based off of the waves. From the 1</a:t>
            </a:r>
            <a:r>
              <a:rPr lang="en-US" baseline="30000" dirty="0"/>
              <a:t>st</a:t>
            </a:r>
            <a:r>
              <a:rPr lang="en-US" dirty="0"/>
              <a:t> wave, it would start off as not too bad and would progressively change to challenging, incredibly difficult, and eventually if the player is skilled enough, impossible to complete. </a:t>
            </a:r>
          </a:p>
          <a:p>
            <a:pPr fontAlgn="base"/>
            <a:r>
              <a:rPr lang="en-US" dirty="0"/>
              <a:t>The player would receive a notification for when each wave starts or when they’re about to enter a shop. A sound would also play whenever the character is hit and eventually, a theme would play upon the character’s death. </a:t>
            </a:r>
          </a:p>
          <a:p>
            <a:endParaRPr lang="en-US" dirty="0"/>
          </a:p>
        </p:txBody>
      </p:sp>
      <p:pic>
        <p:nvPicPr>
          <p:cNvPr id="7" name="Recorded Sound">
            <a:hlinkClick r:id="" action="ppaction://media"/>
            <a:extLst>
              <a:ext uri="{FF2B5EF4-FFF2-40B4-BE49-F238E27FC236}">
                <a16:creationId xmlns:a16="http://schemas.microsoft.com/office/drawing/2014/main" id="{C74C2C91-4044-0239-2EB6-B7BFDBC5C8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59475" y="3292475"/>
            <a:ext cx="271463" cy="271463"/>
          </a:xfrm>
          <a:prstGeom prst="rect">
            <a:avLst/>
          </a:prstGeom>
        </p:spPr>
      </p:pic>
    </p:spTree>
    <p:extLst>
      <p:ext uri="{BB962C8B-B14F-4D97-AF65-F5344CB8AC3E}">
        <p14:creationId xmlns:p14="http://schemas.microsoft.com/office/powerpoint/2010/main" val="3883631082"/>
      </p:ext>
    </p:extLst>
  </p:cSld>
  <p:clrMapOvr>
    <a:masterClrMapping/>
  </p:clrMapOvr>
  <mc:AlternateContent xmlns:mc="http://schemas.openxmlformats.org/markup-compatibility/2006">
    <mc:Choice xmlns:p14="http://schemas.microsoft.com/office/powerpoint/2010/main" Requires="p14">
      <p:transition spd="slow" p14:dur="2000" advTm="78673"/>
    </mc:Choice>
    <mc:Fallback>
      <p:transition spd="slow" advTm="78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7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733A-343B-DA94-78E1-576C812FD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B5448-A693-A959-28F1-DE20E4CA4B24}"/>
              </a:ext>
            </a:extLst>
          </p:cNvPr>
          <p:cNvSpPr>
            <a:spLocks noGrp="1"/>
          </p:cNvSpPr>
          <p:nvPr>
            <p:ph type="title"/>
          </p:nvPr>
        </p:nvSpPr>
        <p:spPr/>
        <p:txBody>
          <a:bodyPr/>
          <a:lstStyle/>
          <a:p>
            <a:r>
              <a:rPr lang="en-US">
                <a:ea typeface="+mj-lt"/>
                <a:cs typeface="+mj-lt"/>
              </a:rPr>
              <a:t>4. Game Mechanics &amp; Systems</a:t>
            </a:r>
            <a:endParaRPr lang="en-US"/>
          </a:p>
        </p:txBody>
      </p:sp>
      <p:sp>
        <p:nvSpPr>
          <p:cNvPr id="6" name="Content Placeholder 5">
            <a:extLst>
              <a:ext uri="{FF2B5EF4-FFF2-40B4-BE49-F238E27FC236}">
                <a16:creationId xmlns:a16="http://schemas.microsoft.com/office/drawing/2014/main" id="{79F52A89-23EB-8731-DBFB-D48B092A0056}"/>
              </a:ext>
            </a:extLst>
          </p:cNvPr>
          <p:cNvSpPr>
            <a:spLocks noGrp="1"/>
          </p:cNvSpPr>
          <p:nvPr>
            <p:ph idx="1"/>
          </p:nvPr>
        </p:nvSpPr>
        <p:spPr>
          <a:xfrm>
            <a:off x="838200" y="1690688"/>
            <a:ext cx="6657622" cy="4032779"/>
          </a:xfrm>
        </p:spPr>
        <p:txBody>
          <a:bodyPr>
            <a:normAutofit fontScale="70000" lnSpcReduction="20000"/>
          </a:bodyPr>
          <a:lstStyle/>
          <a:p>
            <a:r>
              <a:rPr lang="en-US"/>
              <a:t>Top-down 2D twin-stick shooter in dystopian arena combat</a:t>
            </a:r>
          </a:p>
          <a:p>
            <a:r>
              <a:rPr lang="en-US"/>
              <a:t>Survive enemy waves as they enter the arena from North, South, East, and West walls</a:t>
            </a:r>
          </a:p>
          <a:p>
            <a:r>
              <a:rPr lang="en-US"/>
              <a:t>Gun &amp; limited AoE attack against drones, robots, and bio-creatures</a:t>
            </a:r>
          </a:p>
          <a:p>
            <a:r>
              <a:rPr lang="en-US"/>
              <a:t>Earn credits per kill to purchase upgrades from mysterious vendor</a:t>
            </a:r>
          </a:p>
          <a:p>
            <a:r>
              <a:rPr lang="en-US"/>
              <a:t>Choose between weapon damage, AoE damage, or max health upgrades</a:t>
            </a:r>
          </a:p>
          <a:p>
            <a:r>
              <a:rPr lang="en-US"/>
              <a:t>Combat emphasizes crowd control and spatial awareness while managing enemies from all directions, dodging projectiles, avoiding laser traps, and making strategic positioning and resource decisions</a:t>
            </a:r>
          </a:p>
        </p:txBody>
      </p:sp>
      <p:pic>
        <p:nvPicPr>
          <p:cNvPr id="19" name="Audio 18">
            <a:hlinkClick r:id="" action="ppaction://media"/>
            <a:extLst>
              <a:ext uri="{FF2B5EF4-FFF2-40B4-BE49-F238E27FC236}">
                <a16:creationId xmlns:a16="http://schemas.microsoft.com/office/drawing/2014/main" id="{0BB9CBAD-BABC-E69D-5C26-4E0ACB8AE65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8" name="Picture 37" descr="A blue gears and lines on a black background&#10;&#10;AI-generated content may be incorrect.">
            <a:extLst>
              <a:ext uri="{FF2B5EF4-FFF2-40B4-BE49-F238E27FC236}">
                <a16:creationId xmlns:a16="http://schemas.microsoft.com/office/drawing/2014/main" id="{19842142-FD8E-C092-4445-D8D9E464D5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00000">
            <a:off x="6509005" y="1019526"/>
            <a:ext cx="9144000" cy="5676900"/>
          </a:xfrm>
          <a:prstGeom prst="rect">
            <a:avLst/>
          </a:prstGeom>
        </p:spPr>
      </p:pic>
    </p:spTree>
    <p:extLst>
      <p:ext uri="{BB962C8B-B14F-4D97-AF65-F5344CB8AC3E}">
        <p14:creationId xmlns:p14="http://schemas.microsoft.com/office/powerpoint/2010/main" val="2621535961"/>
      </p:ext>
    </p:extLst>
  </p:cSld>
  <p:clrMapOvr>
    <a:masterClrMapping/>
  </p:clrMapOvr>
  <mc:AlternateContent xmlns:mc="http://schemas.openxmlformats.org/markup-compatibility/2006" xmlns:p14="http://schemas.microsoft.com/office/powerpoint/2010/main">
    <mc:Choice Requires="p14">
      <p:transition spd="slow" p14:dur="2000" advTm="62765"/>
    </mc:Choice>
    <mc:Fallback xmlns="">
      <p:transition spd="slow" advTm="6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8BB9A-F445-EFF7-6373-6B9D072CE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CAEF3-7505-29E9-EF28-D162D06D45F6}"/>
              </a:ext>
            </a:extLst>
          </p:cNvPr>
          <p:cNvSpPr>
            <a:spLocks noGrp="1"/>
          </p:cNvSpPr>
          <p:nvPr>
            <p:ph type="title"/>
          </p:nvPr>
        </p:nvSpPr>
        <p:spPr>
          <a:xfrm>
            <a:off x="623888" y="365125"/>
            <a:ext cx="10515600" cy="1325563"/>
          </a:xfrm>
        </p:spPr>
        <p:txBody>
          <a:bodyPr/>
          <a:lstStyle/>
          <a:p>
            <a:r>
              <a:rPr lang="en-US">
                <a:ea typeface="+mj-lt"/>
                <a:cs typeface="+mj-lt"/>
              </a:rPr>
              <a:t>5. Narrative, World, &amp; Characters</a:t>
            </a:r>
            <a:endParaRPr lang="en-US"/>
          </a:p>
        </p:txBody>
      </p:sp>
      <p:sp>
        <p:nvSpPr>
          <p:cNvPr id="3" name="Content Placeholder 2">
            <a:extLst>
              <a:ext uri="{FF2B5EF4-FFF2-40B4-BE49-F238E27FC236}">
                <a16:creationId xmlns:a16="http://schemas.microsoft.com/office/drawing/2014/main" id="{50619A12-2932-C945-EE95-C2E684881417}"/>
              </a:ext>
            </a:extLst>
          </p:cNvPr>
          <p:cNvSpPr>
            <a:spLocks noGrp="1"/>
          </p:cNvSpPr>
          <p:nvPr>
            <p:ph idx="1"/>
          </p:nvPr>
        </p:nvSpPr>
        <p:spPr>
          <a:xfrm>
            <a:off x="623888" y="1825625"/>
            <a:ext cx="7153275" cy="4351338"/>
          </a:xfrm>
        </p:spPr>
        <p:txBody>
          <a:bodyPr>
            <a:normAutofit lnSpcReduction="10000"/>
          </a:bodyPr>
          <a:lstStyle/>
          <a:p>
            <a:r>
              <a:rPr lang="en-US"/>
              <a:t>Year 2099: corporate dystopia with scarce resources hoarded by elites</a:t>
            </a:r>
          </a:p>
          <a:p>
            <a:r>
              <a:rPr lang="en-US"/>
              <a:t>Players are contestants in "The Trials" - brutal combat entertainment</a:t>
            </a:r>
          </a:p>
          <a:p>
            <a:r>
              <a:rPr lang="en-US"/>
              <a:t>Fighting for promised freedom and citizenship they'll likely never receive</a:t>
            </a:r>
          </a:p>
          <a:p>
            <a:r>
              <a:rPr lang="en-US"/>
              <a:t>Arena serves as both mass distraction and propaganda tool</a:t>
            </a:r>
          </a:p>
          <a:p>
            <a:r>
              <a:rPr lang="en-US"/>
              <a:t>Mysterious vendor: potentially rebellious AI or sympathetic insider</a:t>
            </a:r>
          </a:p>
        </p:txBody>
      </p:sp>
      <p:pic>
        <p:nvPicPr>
          <p:cNvPr id="10" name="Audio 9">
            <a:hlinkClick r:id="" action="ppaction://media"/>
            <a:extLst>
              <a:ext uri="{FF2B5EF4-FFF2-40B4-BE49-F238E27FC236}">
                <a16:creationId xmlns:a16="http://schemas.microsoft.com/office/drawing/2014/main" id="{23600460-1ADC-03C8-4E53-9B29EB44DC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5361432" y="4800600"/>
            <a:ext cx="2057400" cy="2057400"/>
          </a:xfrm>
          <a:prstGeom prst="ellipse">
            <a:avLst/>
          </a:prstGeom>
        </p:spPr>
      </p:pic>
      <p:pic>
        <p:nvPicPr>
          <p:cNvPr id="25" name="Picture 24" descr="A person walking in the fog&#10;&#10;AI-generated content may be incorrect.">
            <a:extLst>
              <a:ext uri="{FF2B5EF4-FFF2-40B4-BE49-F238E27FC236}">
                <a16:creationId xmlns:a16="http://schemas.microsoft.com/office/drawing/2014/main" id="{61F27176-3974-556B-9649-77AACE221B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427" y="0"/>
            <a:ext cx="4200525" cy="6858000"/>
          </a:xfrm>
          <a:prstGeom prst="rect">
            <a:avLst/>
          </a:prstGeom>
        </p:spPr>
      </p:pic>
    </p:spTree>
    <p:extLst>
      <p:ext uri="{BB962C8B-B14F-4D97-AF65-F5344CB8AC3E}">
        <p14:creationId xmlns:p14="http://schemas.microsoft.com/office/powerpoint/2010/main" val="3905591462"/>
      </p:ext>
    </p:extLst>
  </p:cSld>
  <p:clrMapOvr>
    <a:masterClrMapping/>
  </p:clrMapOvr>
  <mc:AlternateContent xmlns:mc="http://schemas.openxmlformats.org/markup-compatibility/2006" xmlns:p14="http://schemas.microsoft.com/office/powerpoint/2010/main">
    <mc:Choice Requires="p14">
      <p:transition spd="slow" p14:dur="2000" advTm="60885"/>
    </mc:Choice>
    <mc:Fallback xmlns="">
      <p:transition spd="slow" advTm="6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C2B99-2212-9205-BA87-A314A779B0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9EC12A-841A-382A-35B6-184B2FFDD42B}"/>
              </a:ext>
            </a:extLst>
          </p:cNvPr>
          <p:cNvSpPr>
            <a:spLocks noGrp="1"/>
          </p:cNvSpPr>
          <p:nvPr>
            <p:ph type="title"/>
          </p:nvPr>
        </p:nvSpPr>
        <p:spPr/>
        <p:txBody>
          <a:bodyPr/>
          <a:lstStyle/>
          <a:p>
            <a:r>
              <a:rPr lang="en-US">
                <a:ea typeface="+mj-lt"/>
                <a:cs typeface="+mj-lt"/>
              </a:rPr>
              <a:t>6. Level &amp; Encounter Design</a:t>
            </a:r>
            <a:endParaRPr lang="en-US"/>
          </a:p>
        </p:txBody>
      </p:sp>
      <p:sp>
        <p:nvSpPr>
          <p:cNvPr id="3" name="Content Placeholder 2">
            <a:extLst>
              <a:ext uri="{FF2B5EF4-FFF2-40B4-BE49-F238E27FC236}">
                <a16:creationId xmlns:a16="http://schemas.microsoft.com/office/drawing/2014/main" id="{A72A8A50-0CBF-19BA-7A26-507EBF0B67D3}"/>
              </a:ext>
            </a:extLst>
          </p:cNvPr>
          <p:cNvSpPr>
            <a:spLocks noGrp="1"/>
          </p:cNvSpPr>
          <p:nvPr>
            <p:ph idx="1"/>
          </p:nvPr>
        </p:nvSpPr>
        <p:spPr>
          <a:xfrm>
            <a:off x="646288" y="1825625"/>
            <a:ext cx="6420556" cy="4351338"/>
          </a:xfrm>
        </p:spPr>
        <p:txBody>
          <a:bodyPr/>
          <a:lstStyle/>
          <a:p>
            <a:r>
              <a:rPr lang="en-US"/>
              <a:t>Single sealed arena with enemies from all four directions</a:t>
            </a:r>
          </a:p>
          <a:p>
            <a:r>
              <a:rPr lang="en-US"/>
              <a:t>Wave-based survival</a:t>
            </a:r>
          </a:p>
          <a:p>
            <a:r>
              <a:rPr lang="en-US"/>
              <a:t>Success measured by survival duration and waves completed</a:t>
            </a:r>
          </a:p>
          <a:p>
            <a:r>
              <a:rPr lang="en-US"/>
              <a:t>Laser traps restrict navigable space</a:t>
            </a:r>
          </a:p>
          <a:p>
            <a:r>
              <a:rPr lang="en-US"/>
              <a:t>Decaying futuristic aesthetics reflect societal collapse</a:t>
            </a:r>
          </a:p>
        </p:txBody>
      </p:sp>
      <p:pic>
        <p:nvPicPr>
          <p:cNvPr id="17" name="Audio 16">
            <a:hlinkClick r:id="" action="ppaction://media"/>
            <a:extLst>
              <a:ext uri="{FF2B5EF4-FFF2-40B4-BE49-F238E27FC236}">
                <a16:creationId xmlns:a16="http://schemas.microsoft.com/office/drawing/2014/main" id="{EAC2ECEA-CD58-64FF-D138-4C9AD6C7E9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37" name="Picture 36">
            <a:extLst>
              <a:ext uri="{FF2B5EF4-FFF2-40B4-BE49-F238E27FC236}">
                <a16:creationId xmlns:a16="http://schemas.microsoft.com/office/drawing/2014/main" id="{C0803068-0FF6-BE21-BCB5-E140AD7C28C9}"/>
              </a:ext>
            </a:extLst>
          </p:cNvPr>
          <p:cNvPicPr>
            <a:picLocks noChangeAspect="1"/>
          </p:cNvPicPr>
          <p:nvPr/>
        </p:nvPicPr>
        <p:blipFill>
          <a:blip r:embed="rId6"/>
          <a:stretch>
            <a:fillRect/>
          </a:stretch>
        </p:blipFill>
        <p:spPr>
          <a:xfrm>
            <a:off x="7358743" y="1795815"/>
            <a:ext cx="4344484" cy="32663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340038"/>
      </p:ext>
    </p:extLst>
  </p:cSld>
  <p:clrMapOvr>
    <a:masterClrMapping/>
  </p:clrMapOvr>
  <mc:AlternateContent xmlns:mc="http://schemas.openxmlformats.org/markup-compatibility/2006" xmlns:p14="http://schemas.microsoft.com/office/powerpoint/2010/main">
    <mc:Choice Requires="p14">
      <p:transition spd="slow" p14:dur="2000" advTm="65384"/>
    </mc:Choice>
    <mc:Fallback xmlns="">
      <p:transition spd="slow" advTm="65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1FEC8-4F04-A7B2-0A8D-5D21A0DE8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92631-F7EE-B508-2B3F-473C42A34F45}"/>
              </a:ext>
            </a:extLst>
          </p:cNvPr>
          <p:cNvSpPr>
            <a:spLocks noGrp="1"/>
          </p:cNvSpPr>
          <p:nvPr>
            <p:ph type="title"/>
          </p:nvPr>
        </p:nvSpPr>
        <p:spPr/>
        <p:txBody>
          <a:bodyPr/>
          <a:lstStyle/>
          <a:p>
            <a:r>
              <a:rPr lang="en-US">
                <a:ea typeface="+mj-lt"/>
                <a:cs typeface="+mj-lt"/>
              </a:rPr>
              <a:t>7. UI, UX, &amp; Accessibility</a:t>
            </a:r>
            <a:endParaRPr lang="en-US"/>
          </a:p>
        </p:txBody>
      </p:sp>
      <p:sp>
        <p:nvSpPr>
          <p:cNvPr id="3" name="Content Placeholder 2">
            <a:extLst>
              <a:ext uri="{FF2B5EF4-FFF2-40B4-BE49-F238E27FC236}">
                <a16:creationId xmlns:a16="http://schemas.microsoft.com/office/drawing/2014/main" id="{FA0FBE6A-0314-07C0-A3BD-1D61D56AAA81}"/>
              </a:ext>
            </a:extLst>
          </p:cNvPr>
          <p:cNvSpPr>
            <a:spLocks noGrp="1"/>
          </p:cNvSpPr>
          <p:nvPr>
            <p:ph sz="half" idx="1"/>
          </p:nvPr>
        </p:nvSpPr>
        <p:spPr/>
        <p:txBody>
          <a:bodyPr vert="horz" lIns="91440" tIns="45720" rIns="91440" bIns="45720" rtlCol="0" anchor="t">
            <a:normAutofit fontScale="92500" lnSpcReduction="10000"/>
          </a:bodyPr>
          <a:lstStyle/>
          <a:p>
            <a:r>
              <a:rPr lang="en-US"/>
              <a:t>Core Ui Elements:</a:t>
            </a:r>
          </a:p>
          <a:p>
            <a:pPr lvl="1">
              <a:buFont typeface="Courier New" panose="020B0604020202020204" pitchFamily="34" charset="0"/>
              <a:buChar char="o"/>
            </a:pPr>
            <a:r>
              <a:rPr lang="en-US" sz="2200" i="1"/>
              <a:t>Health/Shield bar (top-left)</a:t>
            </a:r>
          </a:p>
          <a:p>
            <a:pPr lvl="1">
              <a:buFont typeface="Courier New" panose="020B0604020202020204" pitchFamily="34" charset="0"/>
              <a:buChar char="o"/>
            </a:pPr>
            <a:r>
              <a:rPr lang="en-US" sz="2200" i="1"/>
              <a:t>Gold counter &amp; wave timer (top-right)</a:t>
            </a:r>
          </a:p>
          <a:p>
            <a:pPr lvl="1">
              <a:buFont typeface="Courier New" panose="020B0604020202020204" pitchFamily="34" charset="0"/>
              <a:buChar char="o"/>
            </a:pPr>
            <a:r>
              <a:rPr lang="en-US" sz="2200" i="1"/>
              <a:t>Ammo &amp; cooldown indicator (bottom-center)</a:t>
            </a:r>
          </a:p>
          <a:p>
            <a:r>
              <a:rPr lang="en-US"/>
              <a:t>Menus &amp; Screens:</a:t>
            </a:r>
          </a:p>
          <a:p>
            <a:pPr lvl="1">
              <a:buFont typeface="Courier New" panose="020B0604020202020204" pitchFamily="34" charset="0"/>
              <a:buChar char="o"/>
            </a:pPr>
            <a:r>
              <a:rPr lang="en-US" sz="2200" i="1"/>
              <a:t>Main menu: Start, Settings, Quit</a:t>
            </a:r>
          </a:p>
          <a:p>
            <a:pPr lvl="1">
              <a:buFont typeface="Courier New" panose="020B0604020202020204" pitchFamily="34" charset="0"/>
              <a:buChar char="o"/>
            </a:pPr>
            <a:r>
              <a:rPr lang="en-US" sz="2200" i="1"/>
              <a:t>Pause Menu: Resume, Settings, Return to Main</a:t>
            </a:r>
          </a:p>
          <a:p>
            <a:pPr lvl="1">
              <a:buFont typeface="Courier New" panose="020B0604020202020204" pitchFamily="34" charset="0"/>
              <a:buChar char="o"/>
            </a:pPr>
            <a:r>
              <a:rPr lang="en-US" sz="2200" i="1"/>
              <a:t>Upgrade Vender: Upgrade options &amp; cost</a:t>
            </a:r>
          </a:p>
          <a:p>
            <a:pPr lvl="1">
              <a:buFont typeface="Courier New" panose="020B0604020202020204" pitchFamily="34" charset="0"/>
              <a:buChar char="o"/>
            </a:pPr>
            <a:r>
              <a:rPr lang="en-US" sz="2200" i="1" err="1"/>
              <a:t>GameOver</a:t>
            </a:r>
            <a:r>
              <a:rPr lang="en-US" sz="2200" i="1"/>
              <a:t>: Displays waves survived, kills, gold</a:t>
            </a:r>
          </a:p>
        </p:txBody>
      </p:sp>
      <p:pic>
        <p:nvPicPr>
          <p:cNvPr id="5" name="Content Placeholder 4" descr="A screenshot of a video game&#10;&#10;AI-generated content may be incorrect.">
            <a:extLst>
              <a:ext uri="{FF2B5EF4-FFF2-40B4-BE49-F238E27FC236}">
                <a16:creationId xmlns:a16="http://schemas.microsoft.com/office/drawing/2014/main" id="{7C508277-972B-51AC-396D-02063760696C}"/>
              </a:ext>
            </a:extLst>
          </p:cNvPr>
          <p:cNvPicPr>
            <a:picLocks noGrp="1" noChangeAspect="1"/>
          </p:cNvPicPr>
          <p:nvPr>
            <p:ph sz="half" idx="2"/>
          </p:nvPr>
        </p:nvPicPr>
        <p:blipFill>
          <a:blip r:embed="rId4"/>
          <a:stretch>
            <a:fillRect/>
          </a:stretch>
        </p:blipFill>
        <p:spPr>
          <a:xfrm>
            <a:off x="6098117" y="1557560"/>
            <a:ext cx="5837765" cy="3287265"/>
          </a:xfrm>
          <a:prstGeom prst="rect">
            <a:avLst/>
          </a:prstGeom>
        </p:spPr>
      </p:pic>
      <p:sp>
        <p:nvSpPr>
          <p:cNvPr id="6" name="TextBox 5">
            <a:extLst>
              <a:ext uri="{FF2B5EF4-FFF2-40B4-BE49-F238E27FC236}">
                <a16:creationId xmlns:a16="http://schemas.microsoft.com/office/drawing/2014/main" id="{3CE2AD69-9839-A65E-2B69-D966B26AF8C8}"/>
              </a:ext>
            </a:extLst>
          </p:cNvPr>
          <p:cNvSpPr txBox="1"/>
          <p:nvPr/>
        </p:nvSpPr>
        <p:spPr>
          <a:xfrm>
            <a:off x="201082" y="6328833"/>
            <a:ext cx="926253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ea typeface="+mn-lt"/>
                <a:cs typeface="+mn-lt"/>
              </a:rPr>
              <a:t>https://www.iabdi.com/designblog/2022/6/1/nier-automata-chips</a:t>
            </a:r>
            <a:endParaRPr lang="en-US" sz="1100"/>
          </a:p>
        </p:txBody>
      </p:sp>
      <p:pic>
        <p:nvPicPr>
          <p:cNvPr id="4" name="PPt recording slide 7">
            <a:hlinkClick r:id="" action="ppaction://media"/>
            <a:extLst>
              <a:ext uri="{FF2B5EF4-FFF2-40B4-BE49-F238E27FC236}">
                <a16:creationId xmlns:a16="http://schemas.microsoft.com/office/drawing/2014/main" id="{2542309F-8C49-D23D-A212-12664637A1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06640" y="5349875"/>
            <a:ext cx="730250" cy="730250"/>
          </a:xfrm>
          <a:prstGeom prst="rect">
            <a:avLst/>
          </a:prstGeom>
        </p:spPr>
      </p:pic>
    </p:spTree>
    <p:extLst>
      <p:ext uri="{BB962C8B-B14F-4D97-AF65-F5344CB8AC3E}">
        <p14:creationId xmlns:p14="http://schemas.microsoft.com/office/powerpoint/2010/main" val="2393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E4142-9321-4F3C-75BA-374926641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986BA-77C2-7DB6-B6FC-47419AEAF9A8}"/>
              </a:ext>
            </a:extLst>
          </p:cNvPr>
          <p:cNvSpPr>
            <a:spLocks noGrp="1"/>
          </p:cNvSpPr>
          <p:nvPr>
            <p:ph type="title"/>
          </p:nvPr>
        </p:nvSpPr>
        <p:spPr/>
        <p:txBody>
          <a:bodyPr/>
          <a:lstStyle/>
          <a:p>
            <a:r>
              <a:rPr lang="en-US">
                <a:ea typeface="+mj-lt"/>
                <a:cs typeface="+mj-lt"/>
              </a:rPr>
              <a:t>8.Production Team &amp; Milestones</a:t>
            </a:r>
            <a:endParaRPr lang="en-US"/>
          </a:p>
        </p:txBody>
      </p:sp>
      <p:sp>
        <p:nvSpPr>
          <p:cNvPr id="3" name="Content Placeholder 2">
            <a:extLst>
              <a:ext uri="{FF2B5EF4-FFF2-40B4-BE49-F238E27FC236}">
                <a16:creationId xmlns:a16="http://schemas.microsoft.com/office/drawing/2014/main" id="{34CB15AF-9895-08B6-E124-D07D55A6B3A2}"/>
              </a:ext>
            </a:extLst>
          </p:cNvPr>
          <p:cNvSpPr>
            <a:spLocks noGrp="1"/>
          </p:cNvSpPr>
          <p:nvPr>
            <p:ph sz="half" idx="1"/>
          </p:nvPr>
        </p:nvSpPr>
        <p:spPr/>
        <p:txBody>
          <a:bodyPr vert="horz" lIns="91440" tIns="45720" rIns="91440" bIns="45720" rtlCol="0" anchor="t">
            <a:normAutofit/>
          </a:bodyPr>
          <a:lstStyle/>
          <a:p>
            <a:r>
              <a:rPr lang="en-US"/>
              <a:t>Team Roles</a:t>
            </a:r>
          </a:p>
          <a:p>
            <a:pPr lvl="1">
              <a:buFont typeface="Courier New" panose="020B0604020202020204" pitchFamily="34" charset="0"/>
              <a:buChar char="o"/>
            </a:pPr>
            <a:r>
              <a:rPr lang="en-US"/>
              <a:t>Elliotte Wideman</a:t>
            </a:r>
          </a:p>
          <a:p>
            <a:pPr lvl="2">
              <a:buFont typeface="Wingdings" panose="020B0604020202020204" pitchFamily="34" charset="0"/>
              <a:buChar char="§"/>
            </a:pPr>
            <a:r>
              <a:rPr lang="en-US"/>
              <a:t>Project lead/Programmer/ Docs</a:t>
            </a:r>
          </a:p>
          <a:p>
            <a:pPr lvl="1">
              <a:buFont typeface="Courier New" panose="020B0604020202020204" pitchFamily="34" charset="0"/>
              <a:buChar char="o"/>
            </a:pPr>
            <a:r>
              <a:rPr lang="en-US"/>
              <a:t>Hunter Blake</a:t>
            </a:r>
          </a:p>
          <a:p>
            <a:pPr lvl="2">
              <a:buFont typeface="Wingdings" panose="020B0604020202020204" pitchFamily="34" charset="0"/>
              <a:buChar char="§"/>
            </a:pPr>
            <a:r>
              <a:rPr lang="en-US"/>
              <a:t>Narrative Design/ Writing/Ui </a:t>
            </a:r>
            <a:r>
              <a:rPr lang="en-US" err="1"/>
              <a:t>Ux</a:t>
            </a:r>
            <a:r>
              <a:rPr lang="en-US"/>
              <a:t>/programmer</a:t>
            </a:r>
          </a:p>
          <a:p>
            <a:pPr lvl="1">
              <a:buFont typeface="Courier New" panose="020B0604020202020204" pitchFamily="34" charset="0"/>
              <a:buChar char="o"/>
            </a:pPr>
            <a:r>
              <a:rPr lang="en-US"/>
              <a:t>Chancelor Brown  </a:t>
            </a:r>
          </a:p>
          <a:p>
            <a:pPr lvl="2">
              <a:buFont typeface="Wingdings" panose="020B0604020202020204" pitchFamily="34" charset="0"/>
              <a:buChar char="§"/>
            </a:pPr>
            <a:r>
              <a:rPr lang="en-US"/>
              <a:t>Design Consultant/ Mechanics Testing/ Programmer</a:t>
            </a:r>
            <a:endParaRPr lang="en-US" sz="2400"/>
          </a:p>
        </p:txBody>
      </p:sp>
      <p:sp>
        <p:nvSpPr>
          <p:cNvPr id="4" name="Content Placeholder 3">
            <a:extLst>
              <a:ext uri="{FF2B5EF4-FFF2-40B4-BE49-F238E27FC236}">
                <a16:creationId xmlns:a16="http://schemas.microsoft.com/office/drawing/2014/main" id="{C0529668-BEFA-EE78-2FDB-A0477D0FEAA8}"/>
              </a:ext>
            </a:extLst>
          </p:cNvPr>
          <p:cNvSpPr>
            <a:spLocks noGrp="1"/>
          </p:cNvSpPr>
          <p:nvPr>
            <p:ph sz="half" idx="2"/>
          </p:nvPr>
        </p:nvSpPr>
        <p:spPr/>
        <p:txBody>
          <a:bodyPr vert="horz" lIns="91440" tIns="45720" rIns="91440" bIns="45720" rtlCol="0" anchor="t">
            <a:normAutofit/>
          </a:bodyPr>
          <a:lstStyle/>
          <a:p>
            <a:r>
              <a:rPr lang="en-US"/>
              <a:t>Development Milestones:</a:t>
            </a:r>
          </a:p>
          <a:p>
            <a:pPr lvl="1">
              <a:buFont typeface="Courier New" panose="020B0604020202020204" pitchFamily="34" charset="0"/>
              <a:buChar char="o"/>
            </a:pPr>
            <a:r>
              <a:rPr lang="en-US"/>
              <a:t>Pre-Production </a:t>
            </a:r>
          </a:p>
          <a:p>
            <a:pPr lvl="2">
              <a:buFont typeface="Wingdings" panose="020B0604020202020204" pitchFamily="34" charset="0"/>
              <a:buChar char="§"/>
            </a:pPr>
            <a:r>
              <a:rPr lang="en-US"/>
              <a:t>(Sep 20 – Oct 5): Brainstorm + GDD</a:t>
            </a:r>
          </a:p>
          <a:p>
            <a:pPr lvl="1">
              <a:buFont typeface="Courier New" panose="020B0604020202020204" pitchFamily="34" charset="0"/>
              <a:buChar char="o"/>
            </a:pPr>
            <a:r>
              <a:rPr lang="en-US"/>
              <a:t>Sprint 1 </a:t>
            </a:r>
          </a:p>
          <a:p>
            <a:pPr lvl="2">
              <a:buFont typeface="Wingdings" panose="020B0604020202020204" pitchFamily="34" charset="0"/>
              <a:buChar char="§"/>
            </a:pPr>
            <a:r>
              <a:rPr lang="en-US"/>
              <a:t>(Oct 19 – 28): Movement, Shooting, HUG</a:t>
            </a:r>
            <a:endParaRPr lang="en-US" sz="2400"/>
          </a:p>
          <a:p>
            <a:pPr lvl="1">
              <a:buFont typeface="Courier New" panose="020B0604020202020204" pitchFamily="34" charset="0"/>
              <a:buChar char="o"/>
            </a:pPr>
            <a:r>
              <a:rPr lang="en-US"/>
              <a:t>Sprint 2 </a:t>
            </a:r>
          </a:p>
          <a:p>
            <a:pPr lvl="2">
              <a:buFont typeface="Wingdings" panose="020B0604020202020204" pitchFamily="34" charset="0"/>
              <a:buChar char="§"/>
            </a:pPr>
            <a:r>
              <a:rPr lang="en-US"/>
              <a:t>(Nov 9 –18): Wave logic, Vendor, Tutorial</a:t>
            </a:r>
            <a:endParaRPr lang="en-US" sz="2400"/>
          </a:p>
          <a:p>
            <a:pPr lvl="1">
              <a:buFont typeface="Courier New" panose="020B0604020202020204" pitchFamily="34" charset="0"/>
              <a:buChar char="o"/>
            </a:pPr>
            <a:r>
              <a:rPr lang="en-US"/>
              <a:t>Final Build </a:t>
            </a:r>
          </a:p>
          <a:p>
            <a:pPr lvl="2">
              <a:buFont typeface="Wingdings" panose="020B0604020202020204" pitchFamily="34" charset="0"/>
              <a:buChar char="§"/>
            </a:pPr>
            <a:r>
              <a:rPr lang="en-US"/>
              <a:t>(Nov 23): Polish + presentation</a:t>
            </a:r>
            <a:endParaRPr lang="en-US" sz="2400"/>
          </a:p>
        </p:txBody>
      </p:sp>
      <p:pic>
        <p:nvPicPr>
          <p:cNvPr id="5" name="PPt recording slide 8_1">
            <a:hlinkClick r:id="" action="ppaction://media"/>
            <a:extLst>
              <a:ext uri="{FF2B5EF4-FFF2-40B4-BE49-F238E27FC236}">
                <a16:creationId xmlns:a16="http://schemas.microsoft.com/office/drawing/2014/main" id="{0C77C982-2A01-4A6E-5BAA-76001F5AEC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164978" y="5809316"/>
            <a:ext cx="730250" cy="730250"/>
          </a:xfrm>
          <a:prstGeom prst="rect">
            <a:avLst/>
          </a:prstGeom>
        </p:spPr>
      </p:pic>
    </p:spTree>
    <p:extLst>
      <p:ext uri="{BB962C8B-B14F-4D97-AF65-F5344CB8AC3E}">
        <p14:creationId xmlns:p14="http://schemas.microsoft.com/office/powerpoint/2010/main" val="298399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68</TotalTime>
  <Words>1569</Words>
  <Application>Microsoft Office PowerPoint</Application>
  <PresentationFormat>Widescreen</PresentationFormat>
  <Paragraphs>118</Paragraphs>
  <Slides>12</Slides>
  <Notes>3</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Calibri</vt:lpstr>
      <vt:lpstr>Courier New</vt:lpstr>
      <vt:lpstr>Wingdings</vt:lpstr>
      <vt:lpstr>office theme</vt:lpstr>
      <vt:lpstr>Infinite Dungeon Survival</vt:lpstr>
      <vt:lpstr>1. Project Info</vt:lpstr>
      <vt:lpstr>2. Game Overview &amp; Vision</vt:lpstr>
      <vt:lpstr>3. Core Gameplay Design</vt:lpstr>
      <vt:lpstr>4. Game Mechanics &amp; Systems</vt:lpstr>
      <vt:lpstr>5. Narrative, World, &amp; Characters</vt:lpstr>
      <vt:lpstr>6. Level &amp; Encounter Design</vt:lpstr>
      <vt:lpstr>7. UI, UX, &amp; Accessibility</vt:lpstr>
      <vt:lpstr>8.Production Team &amp; Milestones</vt:lpstr>
      <vt:lpstr>Risks &amp; Out-of-Scope</vt:lpstr>
      <vt:lpstr>9. Schedules</vt:lpstr>
      <vt:lpstr>Gnatt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Chancelor Brown</cp:lastModifiedBy>
  <cp:revision>8</cp:revision>
  <dcterms:created xsi:type="dcterms:W3CDTF">2025-10-01T21:18:04Z</dcterms:created>
  <dcterms:modified xsi:type="dcterms:W3CDTF">2025-10-05T22:24:06Z</dcterms:modified>
</cp:coreProperties>
</file>